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80" r:id="rId3"/>
    <p:sldId id="497" r:id="rId5"/>
    <p:sldId id="601" r:id="rId6"/>
    <p:sldId id="505" r:id="rId7"/>
    <p:sldId id="603" r:id="rId8"/>
    <p:sldId id="640" r:id="rId9"/>
    <p:sldId id="465" r:id="rId10"/>
    <p:sldId id="453" r:id="rId11"/>
    <p:sldId id="466" r:id="rId12"/>
    <p:sldId id="467" r:id="rId13"/>
    <p:sldId id="468" r:id="rId14"/>
    <p:sldId id="470" r:id="rId15"/>
    <p:sldId id="469" r:id="rId16"/>
    <p:sldId id="613" r:id="rId17"/>
    <p:sldId id="499" r:id="rId18"/>
    <p:sldId id="615" r:id="rId19"/>
    <p:sldId id="641" r:id="rId20"/>
    <p:sldId id="46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FFCC66"/>
    <a:srgbClr val="FF9999"/>
    <a:srgbClr val="FF99FF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58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wdp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11FF6-381D-4990-ADBA-D7343BEA23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5340-7F39-4C18-8933-3AE4C8057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B73D-9B36-4C23-A088-3DA5174F61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jpeg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3859" y="50800"/>
            <a:ext cx="12192000" cy="6858000"/>
            <a:chOff x="0" y="0"/>
            <a:chExt cx="9144000" cy="514350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1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effectLst>
              <a:reflection endPos="0" dist="50800" dir="5400000" sy="-100000" algn="bl" rotWithShape="0"/>
            </a:effectLst>
          </p:spPr>
        </p:pic>
        <p:sp>
          <p:nvSpPr>
            <p:cNvPr id="13" name="矩形 12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157" y="-10639"/>
            <a:ext cx="12193268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171610" y="-135467"/>
            <a:ext cx="12296016" cy="7016695"/>
            <a:chOff x="-78012" y="-119021"/>
            <a:chExt cx="9222012" cy="5262521"/>
          </a:xfrm>
          <a:solidFill>
            <a:schemeClr val="bg1"/>
          </a:solidFill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1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grpFill/>
            <a:effectLst>
              <a:reflection endPos="0" dist="50800" dir="5400000" sy="-100000" algn="bl" rotWithShape="0"/>
            </a:effectLst>
          </p:spPr>
        </p:pic>
        <p:sp>
          <p:nvSpPr>
            <p:cNvPr id="9" name="矩形 8"/>
            <p:cNvSpPr/>
            <p:nvPr/>
          </p:nvSpPr>
          <p:spPr>
            <a:xfrm>
              <a:off x="-78012" y="-119021"/>
              <a:ext cx="9144000" cy="5207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pic>
        <p:nvPicPr>
          <p:cNvPr id="7" name="图片 6" descr="战队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986" y="2452657"/>
            <a:ext cx="5704840" cy="435419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852068" y="5921744"/>
            <a:ext cx="1502334" cy="3793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65" b="1" dirty="0">
                <a:solidFill>
                  <a:schemeClr val="bg2">
                    <a:lumMod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2021.11.15</a:t>
            </a:r>
            <a:endParaRPr lang="en-US" altLang="zh-CN" sz="1865" b="1" dirty="0">
              <a:solidFill>
                <a:schemeClr val="bg2">
                  <a:lumMod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17" y="174213"/>
            <a:ext cx="4541137" cy="83682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804" y="76003"/>
            <a:ext cx="1957002" cy="1359347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61375" y="1918952"/>
            <a:ext cx="8500055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RM2022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赛季南工骁鹰机器人队</a:t>
            </a:r>
            <a:b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视觉组第二次全体会议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5824855" y="3360420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哈工大（深圳）7号哨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098925"/>
            <a:ext cx="4174490" cy="27844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67887" y="4229417"/>
            <a:ext cx="63855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定位：防守、反击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主要功能：自己不掉血就是大成功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裁判系统交互：功率限制，弹速，热量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功能特点：热量限制宽，爆发高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底盘仅直线运动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需要考虑自我保护，例如底盘运动的速度、加</a:t>
            </a:r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                          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速度与不可预测性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某哨兵组长曾言：防守决定下限，反击决定上限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4595495" y="3617595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哈工大（深圳）6号无人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053121"/>
            <a:ext cx="4283710" cy="28568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595495" y="4517408"/>
            <a:ext cx="60829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定位：辅助、输出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主要功能：空中侦查、干扰、天降正义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</a:t>
            </a:r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，弹速，热量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功能特点：稳定性要求高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现版本对基地威胁不大，但对前哨站、哨兵、   </a:t>
            </a:r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地面仍有较大压制力</a:t>
            </a:r>
            <a:endParaRPr lang="zh-CN" altLang="en-US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3375660" y="3162935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哈工大（深圳）飞镖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5960" y="3653155"/>
            <a:ext cx="4797425" cy="31997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59475" y="3963035"/>
            <a:ext cx="59886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定位：输出，辅助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主要功能：对固定建筑单位高额输出（导弹，闪光弹）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裁判系统交互：较少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功能特点：只有中与不中两种状态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精度要求高，基本确定需要制导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各队技术积累少，规则扶持，潜力与前景大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不花金币，不打白不打</a:t>
            </a:r>
            <a:endParaRPr lang="zh-CN" altLang="en-US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2154555" y="3300095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哈工大（深圳）雷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77685" y="3376295"/>
            <a:ext cx="5219700" cy="34817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90969" y="4378483"/>
            <a:ext cx="55549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定位：辅助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主要功能：信息获取，辅助决策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裁判系统交互：较少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功能特点：几乎不需要电控</a:t>
            </a:r>
            <a:endParaRPr lang="zh-CN" altLang="en-US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说明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79867" y="1198181"/>
            <a:ext cx="8864777" cy="5200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工程组视觉（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人）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艾煜博带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建议对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感兴趣，刚接触编程的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级新生参与</a:t>
            </a:r>
            <a:endParaRPr lang="zh-CN" altLang="en-US" sz="24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深度学习组（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人）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陈迅带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级有一定编程基础，或者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级接触过编程，有一定功底的新生参与</a:t>
            </a: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雷达站组（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人）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李龙带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建议掌握技能较多（如网络方面，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技能），不止对视觉方面，同时也对其他方面感兴趣的同学参与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代码架构组（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人）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艾煜博带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学习队内往年代码、其他队伍开源代码，内容涉及到深度学习、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编程等多方面内容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后处理组（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人）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屈扬、张远帆带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学习相机标定、坐标空间转化、弹道建模、预测和滤波等内容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组内任务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 descr="16344640551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3790" y="2352040"/>
            <a:ext cx="746760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59886" y="927431"/>
            <a:ext cx="10726643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11.15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周一至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11.17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晚：想清楚分组意向，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11.17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晚前上报，</a:t>
            </a: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日完成分组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800" b="1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下次组会所有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组员员讲讲对自己兵种的看法，包括上赛季该兵种的发挥，</a:t>
            </a:r>
            <a:r>
              <a:rPr lang="zh-CN" altLang="en-US" sz="2800" b="1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在视觉等方面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可能的</a:t>
            </a:r>
            <a:r>
              <a:rPr lang="zh-CN" altLang="en-US" sz="2800" b="1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优化方向等</a:t>
            </a:r>
            <a:endParaRPr lang="zh-CN" altLang="en-US" sz="2800" b="1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11.8</a:t>
            </a:r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日完成分组后，对接小组负责人，由负责的学长进行管理和任务分配</a:t>
            </a:r>
            <a:endParaRPr lang="zh-CN" altLang="en-US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11150"/>
            <a:ext cx="10515600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工作规范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 descr="16344640551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2995" y="2341245"/>
            <a:ext cx="746760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9554" y="365125"/>
            <a:ext cx="9924245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展翅天穹</a:t>
            </a:r>
            <a:r>
              <a:rPr lang="en-US" altLang="zh-CN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....... </a:t>
            </a:r>
            <a:r>
              <a:rPr lang="en-US" altLang="zh-CN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</a:t>
            </a:r>
            <a:b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br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</a:t>
            </a:r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向死而生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7" name="图片 6" descr="战队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9256" y="2754067"/>
            <a:ext cx="5704840" cy="43541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927860"/>
            <a:ext cx="9523927" cy="3002280"/>
          </a:xfrm>
        </p:spPr>
        <p:txBody>
          <a:bodyPr>
            <a:normAutofit/>
          </a:bodyPr>
          <a:lstStyle/>
          <a:p>
            <a:pPr algn="ctr"/>
            <a: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“从现在起，</a:t>
            </a:r>
            <a:br>
              <a:rPr lang="en-US" altLang="zh-CN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br>
            <a:r>
              <a:rPr lang="en-US" altLang="zh-CN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				</a:t>
            </a:r>
            <a: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我们是同志了”</a:t>
            </a:r>
            <a:endParaRPr lang="zh-CN" altLang="en-US" sz="4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index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标注任务强调</a:t>
            </a: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组内任务介绍及分配</a:t>
            </a: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r>
              <a:rPr lang="zh-CN" altLang="en-US" sz="2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领取录取通知书</a:t>
            </a:r>
            <a:endParaRPr lang="en-US" altLang="zh-CN" sz="2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代码规范</a:t>
            </a:r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工作规范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下周任务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标注任务强调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 descr="16344640551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5050" y="2578735"/>
            <a:ext cx="746760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组内任务介绍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 descr="16344640551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5050" y="2578735"/>
            <a:ext cx="746760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南工骁鹰人员架构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39695" y="1825625"/>
            <a:ext cx="5722620" cy="16637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电控组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03475" y="4059555"/>
            <a:ext cx="7385050" cy="16637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91478" y="2440940"/>
            <a:ext cx="1013460" cy="245046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en-US" altLang="zh-CN" sz="54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54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顾问团</a:t>
            </a:r>
            <a:endParaRPr lang="zh-CN" altLang="en-US" sz="54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9900" y="2834322"/>
            <a:ext cx="736600" cy="16637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en-US" altLang="zh-CN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粉丝群</a:t>
            </a:r>
            <a:endParaRPr lang="zh-CN" altLang="en-US" sz="3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9471660" y="3437255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哈工大（深圳）1号英雄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025265"/>
            <a:ext cx="4246880" cy="28327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661268" y="4259830"/>
            <a:ext cx="65295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定位：输出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主要功能：对固定建筑单位输出（自行火炮）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</a:t>
            </a:r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，功率限制，弹速，热量（多且重要）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功能特点：狙击单位，射频低，单发伤害高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生存能力弱，一般地面单挑较弱（希望预测能用）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8274050" y="3411855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哈工大（深圳）2号工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653155"/>
            <a:ext cx="4813300" cy="32105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980011" y="4150360"/>
            <a:ext cx="72119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定位：辅助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主要功能：经济支持，救援，侦查，防守，掩护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裁判系统交互：仅</a:t>
            </a:r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（无功率限制，无发射）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代码特点：自身结构干涉多，逻辑复杂，代码出锅易“自残”</a:t>
            </a:r>
            <a:endParaRPr lang="en-US" altLang="zh-CN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功能组合多，代码易形成冗余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控制精度要求较低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传感器数量多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效率要求高</a:t>
            </a:r>
            <a:endParaRPr lang="zh-CN" altLang="en-US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兵种分组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3425" y="1752600"/>
            <a:ext cx="8185150" cy="18389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英雄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哨兵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无人机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飞镖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40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雷达</a:t>
            </a:r>
            <a:endParaRPr lang="zh-CN" altLang="en-US" sz="40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7062470" y="3420110"/>
            <a:ext cx="653415" cy="738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哈工大（深圳）4号步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909695"/>
            <a:ext cx="4344670" cy="28981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851222" y="4285589"/>
            <a:ext cx="72291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定位：输出（主要对地面单位），控场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主要功能：对地面单位输出，对哨兵输出，必要时推塔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裁判系统交互：较多：</a:t>
            </a:r>
            <a:r>
              <a:rPr lang="en-US" altLang="zh-CN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，功率限制，弹速，热量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1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功能特点：重要基础单位</a:t>
            </a:r>
            <a:endParaRPr lang="en-US" altLang="zh-CN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endParaRPr lang="zh-CN" altLang="en-US" sz="1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1677</Words>
  <Application>WPS 文字</Application>
  <PresentationFormat>宽屏</PresentationFormat>
  <Paragraphs>242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方正书宋_GBK</vt:lpstr>
      <vt:lpstr>Wingdings</vt:lpstr>
      <vt:lpstr>方正正中黑简体</vt:lpstr>
      <vt:lpstr>冬青黑体简体中文</vt:lpstr>
      <vt:lpstr>微软雅黑</vt:lpstr>
      <vt:lpstr>汉仪旗黑</vt:lpstr>
      <vt:lpstr>等线</vt:lpstr>
      <vt:lpstr>汉仪中等线KW</vt:lpstr>
      <vt:lpstr>宋体</vt:lpstr>
      <vt:lpstr>Arial Unicode MS</vt:lpstr>
      <vt:lpstr>等线 Light</vt:lpstr>
      <vt:lpstr>汉仪书宋二KW</vt:lpstr>
      <vt:lpstr>Office 主题​​</vt:lpstr>
      <vt:lpstr>PowerPoint 演示文稿</vt:lpstr>
      <vt:lpstr>“从现在起， 						我们是同志了”</vt:lpstr>
      <vt:lpstr>index</vt:lpstr>
      <vt:lpstr>标注任务强调</vt:lpstr>
      <vt:lpstr>组内任务介绍</vt:lpstr>
      <vt:lpstr>南工骁鹰人员架构</vt:lpstr>
      <vt:lpstr>兵种分组</vt:lpstr>
      <vt:lpstr>兵种分组</vt:lpstr>
      <vt:lpstr>兵种分组</vt:lpstr>
      <vt:lpstr>兵种分组</vt:lpstr>
      <vt:lpstr>兵种分组</vt:lpstr>
      <vt:lpstr>兵种分组</vt:lpstr>
      <vt:lpstr>兵种分组</vt:lpstr>
      <vt:lpstr>兵种分组-说明</vt:lpstr>
      <vt:lpstr>组内任务</vt:lpstr>
      <vt:lpstr>PowerPoint 演示文稿</vt:lpstr>
      <vt:lpstr>工作规范</vt:lpstr>
      <vt:lpstr>展翅天穹.......           向死而生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fang weibo</dc:creator>
  <cp:lastModifiedBy>apple</cp:lastModifiedBy>
  <cp:revision>96</cp:revision>
  <dcterms:created xsi:type="dcterms:W3CDTF">2021-11-16T13:16:23Z</dcterms:created>
  <dcterms:modified xsi:type="dcterms:W3CDTF">2021-11-16T13:16:23Z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E26ADD85D30A48DC8B57F54A4C8AEB55</vt:lpwstr>
  </property>
  <property fmtid="{D5CDD505-2E9C-101B-9397-08002B2CF9AE}" pid="3" name="KSOProductBuildVer">
    <vt:lpwstr>2052-3.9.3.6359</vt:lpwstr>
  </property>
</Properties>
</file>

<file path=docProps/thumbnail.jpeg>
</file>